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5B3D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94" autoAdjust="0"/>
  </p:normalViewPr>
  <p:slideViewPr>
    <p:cSldViewPr>
      <p:cViewPr>
        <p:scale>
          <a:sx n="140" d="100"/>
          <a:sy n="140" d="100"/>
        </p:scale>
        <p:origin x="-1248" y="424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DFBD0-F5E4-47A5-A3D7-96AAF29A2A2A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CE554C-6F2C-4EEB-A25E-666D27005D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38856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CE554C-6F2C-4EEB-A25E-666D27005DE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0909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CE554C-6F2C-4EEB-A25E-666D27005DE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0909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4890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0828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050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1166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754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37028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9492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3025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3709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251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3567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4DD76-F060-4F51-90B3-22FD46B3FCC3}" type="datetimeFigureOut">
              <a:rPr lang="en-US" smtClean="0"/>
              <a:pPr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8297C-6CDD-407D-BAAA-940A97663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880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12"/>
          <p:cNvSpPr txBox="1">
            <a:spLocks noChangeAspect="1"/>
          </p:cNvSpPr>
          <p:nvPr/>
        </p:nvSpPr>
        <p:spPr>
          <a:xfrm>
            <a:off x="457200" y="990600"/>
            <a:ext cx="5817845" cy="7032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Designação do projeto</a:t>
            </a:r>
            <a:r>
              <a:rPr lang="pt-PT" sz="1100" b="1" dirty="0" smtClean="0">
                <a:solidFill>
                  <a:srgbClr val="0070C0"/>
                </a:solidFill>
                <a:latin typeface="Bitter" pitchFamily="50" charset="0"/>
              </a:rPr>
              <a:t>: </a:t>
            </a:r>
            <a:r>
              <a:rPr lang="pt-BR" sz="1100" dirty="0" smtClean="0">
                <a:latin typeface="Bitter" pitchFamily="50" charset="0"/>
              </a:rPr>
              <a:t>Obervatório Europeu Multidisciplinar do Fundo do Mar e Coluna de Água – Portugal (EMSO-PT)</a:t>
            </a:r>
            <a:endParaRPr lang="pt-PT" sz="1100" dirty="0">
              <a:latin typeface="Bitter" pitchFamily="50" charset="0"/>
            </a:endParaRPr>
          </a:p>
          <a:p>
            <a:pPr algn="just"/>
            <a:r>
              <a:rPr lang="pt-PT" sz="1100" b="1" dirty="0" smtClean="0">
                <a:solidFill>
                  <a:srgbClr val="0070C0"/>
                </a:solidFill>
                <a:latin typeface="Bitter" pitchFamily="50" charset="0"/>
              </a:rPr>
              <a:t>Código </a:t>
            </a:r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do projeto:</a:t>
            </a:r>
            <a:endParaRPr lang="pt-PT" sz="1100" dirty="0">
              <a:solidFill>
                <a:srgbClr val="0070C0"/>
              </a:solidFill>
              <a:latin typeface="Bitter" pitchFamily="50" charset="0"/>
            </a:endParaRPr>
          </a:p>
          <a:p>
            <a:pPr algn="just"/>
            <a:r>
              <a:rPr lang="pt-PT" sz="1100" dirty="0" smtClean="0">
                <a:latin typeface="Bitter" pitchFamily="50" charset="0"/>
              </a:rPr>
              <a:t>POCI-01-0145-FEDER-022157</a:t>
            </a:r>
          </a:p>
          <a:p>
            <a:pPr algn="just"/>
            <a:r>
              <a:rPr lang="pt-PT" sz="1100" b="1" dirty="0" smtClean="0">
                <a:solidFill>
                  <a:srgbClr val="0070C0"/>
                </a:solidFill>
                <a:latin typeface="Bitter" pitchFamily="50" charset="0"/>
              </a:rPr>
              <a:t>Objetivo </a:t>
            </a:r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principal</a:t>
            </a:r>
            <a:endParaRPr lang="pt-PT" sz="1100" dirty="0">
              <a:solidFill>
                <a:srgbClr val="0070C0"/>
              </a:solidFill>
              <a:latin typeface="Bitter" pitchFamily="50" charset="0"/>
            </a:endParaRPr>
          </a:p>
          <a:p>
            <a:pPr algn="just"/>
            <a:r>
              <a:rPr lang="pt-PT" sz="1100" dirty="0" smtClean="0">
                <a:latin typeface="Bitter" pitchFamily="50" charset="0"/>
              </a:rPr>
              <a:t>Instalação de observatorio e sistemas complementais</a:t>
            </a:r>
            <a:endParaRPr lang="pt-PT" sz="1100" dirty="0">
              <a:latin typeface="Bitter" pitchFamily="50" charset="0"/>
            </a:endParaRPr>
          </a:p>
          <a:p>
            <a:pPr algn="just"/>
            <a:r>
              <a:rPr lang="pt-PT" sz="1100" b="1" dirty="0" smtClean="0">
                <a:solidFill>
                  <a:srgbClr val="0070C0"/>
                </a:solidFill>
                <a:latin typeface="Bitter" pitchFamily="50" charset="0"/>
              </a:rPr>
              <a:t>Entidade </a:t>
            </a:r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Promotora:</a:t>
            </a:r>
            <a:endParaRPr lang="pt-PT" sz="1100" dirty="0">
              <a:solidFill>
                <a:srgbClr val="0070C0"/>
              </a:solidFill>
              <a:latin typeface="Bitter" pitchFamily="50" charset="0"/>
            </a:endParaRPr>
          </a:p>
          <a:p>
            <a:pPr algn="just"/>
            <a:r>
              <a:rPr lang="pt-PT" sz="1100" dirty="0" smtClean="0">
                <a:latin typeface="Bitter" pitchFamily="50" charset="0"/>
              </a:rPr>
              <a:t>IPMA, I. P. </a:t>
            </a:r>
            <a:endParaRPr lang="pt-PT" sz="1100" dirty="0">
              <a:latin typeface="Bitter" pitchFamily="50" charset="0"/>
            </a:endParaRPr>
          </a:p>
          <a:p>
            <a:pPr algn="just"/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Entidades Beneficiárias:</a:t>
            </a:r>
          </a:p>
          <a:p>
            <a:pPr indent="-457200" algn="just"/>
            <a:r>
              <a:rPr lang="pt-PT" sz="1100" dirty="0" smtClean="0">
                <a:latin typeface="Bitter" pitchFamily="50" charset="0"/>
              </a:rPr>
              <a:t>CCMAR; CIIMAR; CINTAL; EMEPC; FCUL; INESC TEC; IPMA; ISEP; IST; UA; UBI,  UE; UP</a:t>
            </a:r>
            <a:endParaRPr lang="pt-PT" sz="1100" dirty="0">
              <a:latin typeface="Bitter" pitchFamily="50" charset="0"/>
            </a:endParaRPr>
          </a:p>
          <a:p>
            <a:pPr algn="just"/>
            <a:r>
              <a:rPr lang="pt-PT" sz="1100" b="1" dirty="0" smtClean="0">
                <a:solidFill>
                  <a:srgbClr val="0070C0"/>
                </a:solidFill>
                <a:latin typeface="Bitter" pitchFamily="50" charset="0"/>
              </a:rPr>
              <a:t>Investigador </a:t>
            </a:r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Responsável: </a:t>
            </a:r>
            <a:endParaRPr lang="pt-PT" sz="1100" dirty="0">
              <a:solidFill>
                <a:srgbClr val="0070C0"/>
              </a:solidFill>
              <a:latin typeface="Bitter" pitchFamily="50" charset="0"/>
            </a:endParaRPr>
          </a:p>
          <a:p>
            <a:pPr algn="just"/>
            <a:r>
              <a:rPr lang="pt-PT" sz="1100" dirty="0" smtClean="0">
                <a:latin typeface="Bitter" pitchFamily="50" charset="0"/>
              </a:rPr>
              <a:t>Miguel Jorge Miranda</a:t>
            </a:r>
            <a:endParaRPr lang="pt-PT" sz="1100" dirty="0">
              <a:latin typeface="Bitter" pitchFamily="50" charset="0"/>
            </a:endParaRPr>
          </a:p>
          <a:p>
            <a:r>
              <a:rPr lang="pt-PT" sz="1100" b="1" dirty="0" smtClean="0">
                <a:solidFill>
                  <a:srgbClr val="0070C0"/>
                </a:solidFill>
                <a:latin typeface="Bitter" pitchFamily="50" charset="0"/>
              </a:rPr>
              <a:t>Data </a:t>
            </a:r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de início: </a:t>
            </a:r>
            <a:endParaRPr lang="pt-PT" sz="1100" dirty="0">
              <a:solidFill>
                <a:srgbClr val="0070C0"/>
              </a:solidFill>
              <a:latin typeface="Bitter" pitchFamily="50" charset="0"/>
            </a:endParaRPr>
          </a:p>
          <a:p>
            <a:r>
              <a:rPr lang="pt-PT" sz="1100" dirty="0" smtClean="0">
                <a:latin typeface="Bitter" pitchFamily="50" charset="0"/>
              </a:rPr>
              <a:t>01-07-2017</a:t>
            </a:r>
            <a:endParaRPr lang="pt-PT" sz="1100" dirty="0">
              <a:latin typeface="Bitter" pitchFamily="50" charset="0"/>
            </a:endParaRPr>
          </a:p>
          <a:p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Data de conclusão: </a:t>
            </a:r>
            <a:endParaRPr lang="pt-PT" sz="1100" dirty="0">
              <a:solidFill>
                <a:srgbClr val="0070C0"/>
              </a:solidFill>
              <a:latin typeface="Bitter" pitchFamily="50" charset="0"/>
            </a:endParaRPr>
          </a:p>
          <a:p>
            <a:r>
              <a:rPr lang="pt-PT" sz="1100" dirty="0" smtClean="0">
                <a:latin typeface="Bitter" pitchFamily="50" charset="0"/>
              </a:rPr>
              <a:t>31-03-2022</a:t>
            </a:r>
            <a:endParaRPr lang="pt-PT" sz="1100" dirty="0">
              <a:latin typeface="Bitter" pitchFamily="50" charset="0"/>
            </a:endParaRPr>
          </a:p>
          <a:p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Custo total elegível: </a:t>
            </a:r>
            <a:endParaRPr lang="pt-PT" sz="1100" dirty="0">
              <a:solidFill>
                <a:srgbClr val="0070C0"/>
              </a:solidFill>
              <a:latin typeface="Bitter" pitchFamily="50" charset="0"/>
            </a:endParaRPr>
          </a:p>
          <a:p>
            <a:r>
              <a:rPr lang="en-US" sz="1100" dirty="0" smtClean="0">
                <a:latin typeface="Bitter" pitchFamily="50" charset="0"/>
              </a:rPr>
              <a:t>9.018.838,43 EUR</a:t>
            </a:r>
            <a:endParaRPr lang="en-US" sz="1100" dirty="0">
              <a:latin typeface="Bitter" pitchFamily="50" charset="0"/>
            </a:endParaRPr>
          </a:p>
          <a:p>
            <a:r>
              <a:rPr lang="pt-PT" sz="1100" b="1" dirty="0" smtClean="0">
                <a:solidFill>
                  <a:srgbClr val="0070C0"/>
                </a:solidFill>
                <a:latin typeface="Bitter" pitchFamily="50" charset="0"/>
              </a:rPr>
              <a:t>Apoio </a:t>
            </a:r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financeiro da União Europeia: </a:t>
            </a:r>
            <a:endParaRPr lang="pt-PT" sz="1100" dirty="0">
              <a:solidFill>
                <a:srgbClr val="0070C0"/>
              </a:solidFill>
              <a:latin typeface="Bitter" pitchFamily="50" charset="0"/>
            </a:endParaRPr>
          </a:p>
          <a:p>
            <a:r>
              <a:rPr lang="pt-PT" sz="1100" dirty="0" smtClean="0">
                <a:latin typeface="Bitter" pitchFamily="50" charset="0"/>
              </a:rPr>
              <a:t>5 242 337,42 EUR</a:t>
            </a:r>
            <a:endParaRPr lang="pt-PT" sz="1100" dirty="0">
              <a:latin typeface="Bitter" pitchFamily="50" charset="0"/>
            </a:endParaRPr>
          </a:p>
          <a:p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Apoio financeiro público nacional:</a:t>
            </a:r>
          </a:p>
          <a:p>
            <a:r>
              <a:rPr lang="pt-PT" sz="1100" dirty="0" smtClean="0">
                <a:latin typeface="Bitter" pitchFamily="50" charset="0"/>
              </a:rPr>
              <a:t>3 </a:t>
            </a:r>
            <a:r>
              <a:rPr lang="pt-PT" sz="1100" smtClean="0">
                <a:latin typeface="Bitter" pitchFamily="50" charset="0"/>
              </a:rPr>
              <a:t>776 </a:t>
            </a:r>
            <a:r>
              <a:rPr lang="pt-PT" sz="1100" smtClean="0">
                <a:latin typeface="Bitter" pitchFamily="50" charset="0"/>
              </a:rPr>
              <a:t>501,01 EUR</a:t>
            </a:r>
            <a:endParaRPr lang="pt-PT" sz="1100" dirty="0">
              <a:latin typeface="Bitter" pitchFamily="50" charset="0"/>
            </a:endParaRPr>
          </a:p>
          <a:p>
            <a:endParaRPr lang="pt-PT" sz="1100" dirty="0">
              <a:latin typeface="Bitter" pitchFamily="50" charset="0"/>
            </a:endParaRPr>
          </a:p>
          <a:p>
            <a:r>
              <a:rPr lang="pt-PT" sz="1100" b="1" dirty="0">
                <a:solidFill>
                  <a:srgbClr val="0070C0"/>
                </a:solidFill>
                <a:latin typeface="Bitter" pitchFamily="50" charset="0"/>
              </a:rPr>
              <a:t>Objetivos, atividades e resultados esperados</a:t>
            </a:r>
            <a:r>
              <a:rPr lang="pt-PT" sz="1100" b="1" dirty="0" smtClean="0">
                <a:solidFill>
                  <a:srgbClr val="0070C0"/>
                </a:solidFill>
                <a:latin typeface="Bitter" pitchFamily="50" charset="0"/>
              </a:rPr>
              <a:t>:</a:t>
            </a:r>
          </a:p>
          <a:p>
            <a:r>
              <a:rPr lang="pt-BR" sz="1100" dirty="0" smtClean="0">
                <a:latin typeface="ArialMT"/>
              </a:rPr>
              <a:t>O EMSO é uma Infra-estrutura de Investigação Europeia (RI) de grande escala. É uma rede de observatórios multidisciplinares de ponto fixo, em águas profundas, com o objectivo científico de monitorização em tempo real e a longo prazo de processos ambientais relacionados com a interacção entre a geosfera, a biosfera e a hidrosfera. É uma infra-estrutura geograficamente distribuída por pontos-chave das águas europeias, abrangendo o Atlântico norte e oriental, através do Mediterrâneo e do Mar Negro. A participação portuguesa está centrada nos nós dos Açores e de Cádis. O EMSO é coordenado com iniciativas semelhantes nos EUA, Canadá e Japão.</a:t>
            </a:r>
          </a:p>
          <a:p>
            <a:endParaRPr lang="pt-BR" sz="1100" dirty="0" smtClean="0">
              <a:latin typeface="ArialMT"/>
            </a:endParaRPr>
          </a:p>
          <a:p>
            <a:r>
              <a:rPr lang="pt-BR" sz="1100" dirty="0" smtClean="0">
                <a:latin typeface="ArialMT"/>
              </a:rPr>
              <a:t>EMSO Portugal (PT) oferece acesso a uma grande variedade de serviços relacionados com a observação do fundo do mar, incluindo séries de dados a longo prazo, apoio a operações de campo, formação técnica avançada, e consultoria em exploração profunda do fundo do mar. Esta infra-estrutura facultará também à comunidade científica acesso à monitorização do fundo do mar, instrumentos específicos para o estudo do oceano, instalações laboratoriais, recolha de águas a vários níveis da coluna de água e levantamentos em águas profundas.</a:t>
            </a:r>
          </a:p>
        </p:txBody>
      </p:sp>
      <p:pic>
        <p:nvPicPr>
          <p:cNvPr id="1026" name="Picture 2" descr="C:\Users\Zuzia\Desktop\Extension info EMSO FCT June 2021\foot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0"/>
            <a:ext cx="4972050" cy="7715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95038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12"/>
          <p:cNvSpPr txBox="1">
            <a:spLocks noChangeAspect="1"/>
          </p:cNvSpPr>
          <p:nvPr/>
        </p:nvSpPr>
        <p:spPr>
          <a:xfrm>
            <a:off x="457200" y="990600"/>
            <a:ext cx="5817845" cy="3354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algn="just">
              <a:tabLst>
                <a:tab pos="0" algn="l"/>
                <a:tab pos="1485900" algn="l"/>
              </a:tabLst>
            </a:pPr>
            <a:r>
              <a:rPr lang="pt-BR" sz="1100" dirty="0" smtClean="0">
                <a:latin typeface="Bitter" pitchFamily="50" charset="0"/>
              </a:rPr>
              <a:t>EMSO PT integra o roteiro do ESFRI RI EMSO, que coordena e facilita o acesso às infra-estruturas do observatório de pontos fixos no oceano aberto. Será o ponto de contacto para iniciativas semelhantes em outras partes do mundo. Os membros estão abertos a receber cientistas visitantes, engenheiros e técnicos para colaborações em actividades do EMSO nos seus laboratórios. O EMSO integrará também actividades de investigação, formação e informação/divulgação sobre observatórios oceânicos em águas europeias.</a:t>
            </a:r>
          </a:p>
          <a:p>
            <a:pPr marL="171450" algn="just">
              <a:tabLst>
                <a:tab pos="0" algn="l"/>
                <a:tab pos="1485900" algn="l"/>
              </a:tabLst>
            </a:pPr>
            <a:r>
              <a:rPr lang="pt-BR" sz="1100" dirty="0" smtClean="0">
                <a:latin typeface="Bitter" pitchFamily="50" charset="0"/>
              </a:rPr>
              <a:t>O país tem uma grande responsabilidade na exploração científica do seu território de águas profundas,</a:t>
            </a:r>
            <a:r>
              <a:rPr lang="pt-BR" sz="1100" dirty="0">
                <a:latin typeface="Bitter" pitchFamily="50" charset="0"/>
              </a:rPr>
              <a:t> </a:t>
            </a:r>
            <a:r>
              <a:rPr lang="pt-BR" sz="1100" dirty="0" smtClean="0">
                <a:latin typeface="Bitter" pitchFamily="50" charset="0"/>
              </a:rPr>
              <a:t>e o </a:t>
            </a:r>
            <a:r>
              <a:rPr lang="pt-BR" sz="1100" dirty="0">
                <a:latin typeface="Bitter" pitchFamily="50" charset="0"/>
              </a:rPr>
              <a:t>EMSO-PT beneficiará deste </a:t>
            </a:r>
            <a:r>
              <a:rPr lang="pt-BR" sz="1100" dirty="0" smtClean="0">
                <a:latin typeface="Bitter" pitchFamily="50" charset="0"/>
              </a:rPr>
              <a:t>enquadramento bem como de uma série de pequenas equipas de investigação que desenvolveram competências específicas em algumas áreas de investigação em águas profundas.</a:t>
            </a:r>
          </a:p>
          <a:p>
            <a:pPr marL="171450" algn="just">
              <a:tabLst>
                <a:tab pos="0" algn="l"/>
                <a:tab pos="1485900" algn="l"/>
              </a:tabLst>
            </a:pPr>
            <a:r>
              <a:rPr lang="pt-BR" sz="1100" dirty="0" smtClean="0">
                <a:latin typeface="Bitter" pitchFamily="50" charset="0"/>
              </a:rPr>
              <a:t>A cooperação internacional e a partilha de experiências são de extrema importância para a formação da próxima geração de investigadores, mas o Programa terá também impacto sobre: inovação científica e tecnológica; oportunidades de estabelecimento de redes; melhor gestão das águas profunda; a disponibilidade de uma massa crítica de cientistas e engenheiros.</a:t>
            </a:r>
            <a:endParaRPr lang="pt-PT" sz="1100" dirty="0" smtClean="0">
              <a:latin typeface="Bitter" pitchFamily="50" charset="0"/>
            </a:endParaRPr>
          </a:p>
          <a:p>
            <a:pPr marL="171450" indent="-171450" algn="just">
              <a:buFont typeface="Arial" pitchFamily="34" charset="0"/>
              <a:buChar char="•"/>
              <a:tabLst>
                <a:tab pos="0" algn="l"/>
                <a:tab pos="1485900" algn="l"/>
              </a:tabLst>
            </a:pPr>
            <a:endParaRPr lang="pt-PT" sz="900" dirty="0" smtClean="0">
              <a:latin typeface="Bitter" pitchFamily="50" charset="0"/>
            </a:endParaRPr>
          </a:p>
          <a:p>
            <a:pPr marL="171450" indent="-171450" algn="just">
              <a:buFont typeface="Arial" pitchFamily="34" charset="0"/>
              <a:buChar char="•"/>
              <a:tabLst>
                <a:tab pos="0" algn="l"/>
                <a:tab pos="1485900" algn="l"/>
              </a:tabLst>
            </a:pPr>
            <a:endParaRPr lang="pt-PT" sz="900" dirty="0" smtClean="0">
              <a:latin typeface="Bitter" pitchFamily="50" charset="0"/>
            </a:endParaRPr>
          </a:p>
          <a:p>
            <a:pPr marL="171450" indent="-171450" algn="just">
              <a:buFont typeface="Arial" pitchFamily="34" charset="0"/>
              <a:buChar char="•"/>
              <a:tabLst>
                <a:tab pos="0" algn="l"/>
                <a:tab pos="1485900" algn="l"/>
              </a:tabLst>
            </a:pPr>
            <a:endParaRPr lang="pt-PT" sz="900" dirty="0" smtClean="0">
              <a:latin typeface="Bitter" pitchFamily="50" charset="0"/>
            </a:endParaRPr>
          </a:p>
          <a:p>
            <a:pPr marL="171450" indent="-171450" algn="just">
              <a:buFont typeface="Arial" pitchFamily="34" charset="0"/>
              <a:buChar char="•"/>
              <a:tabLst>
                <a:tab pos="0" algn="l"/>
                <a:tab pos="1485900" algn="l"/>
              </a:tabLst>
            </a:pPr>
            <a:endParaRPr lang="pt-PT" sz="900" dirty="0">
              <a:latin typeface="Bitter" pitchFamily="50" charset="0"/>
            </a:endParaRPr>
          </a:p>
        </p:txBody>
      </p:sp>
      <p:pic>
        <p:nvPicPr>
          <p:cNvPr id="7" name="Picture 2" descr="C:\Users\Zuzia\Desktop\Extension info EMSO FCT June 2021\foot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0"/>
            <a:ext cx="4972050" cy="7715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95038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6786</TotalTime>
  <Words>508</Words>
  <Application>Microsoft Office PowerPoint</Application>
  <PresentationFormat>A4 Paper (210x297 mm)</PresentationFormat>
  <Paragraphs>33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Sofia Martins</dc:creator>
  <cp:lastModifiedBy>Zuzia</cp:lastModifiedBy>
  <cp:revision>258</cp:revision>
  <dcterms:created xsi:type="dcterms:W3CDTF">2019-03-21T11:32:55Z</dcterms:created>
  <dcterms:modified xsi:type="dcterms:W3CDTF">2021-06-29T19:32:57Z</dcterms:modified>
</cp:coreProperties>
</file>